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67" r:id="rId13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12" autoAdjust="0"/>
    <p:restoredTop sz="94660"/>
  </p:normalViewPr>
  <p:slideViewPr>
    <p:cSldViewPr>
      <p:cViewPr>
        <p:scale>
          <a:sx n="72" d="100"/>
          <a:sy n="72" d="100"/>
        </p:scale>
        <p:origin x="-1134" y="-7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A67EED-CD9F-4E97-B709-82036B795145}" type="datetimeFigureOut">
              <a:rPr lang="sv-SE" smtClean="0"/>
              <a:pPr/>
              <a:t>2012-05-17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165377-BE3D-4718-B60C-92B15E24CAA0}" type="slidenum">
              <a:rPr lang="sv-SE" smtClean="0"/>
              <a:pPr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xmlns="" val="36131602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sv-SE" smtClean="0"/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A7D123C-462F-477B-88D7-FFC1DFA3E185}" type="slidenum">
              <a:rPr lang="sv-SE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sv-S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C2C619-2320-467E-B516-9BF0B42AE2A4}" type="slidenum">
              <a:rPr lang="sv-SE" smtClean="0"/>
              <a:pPr>
                <a:defRPr/>
              </a:pPr>
              <a:t>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xmlns="" val="16298768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C2C619-2320-467E-B516-9BF0B42AE2A4}" type="slidenum">
              <a:rPr lang="sv-SE" smtClean="0"/>
              <a:pPr>
                <a:defRPr/>
              </a:pPr>
              <a:t>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xmlns="" val="27380945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C2C619-2320-467E-B516-9BF0B42AE2A4}" type="slidenum">
              <a:rPr lang="sv-SE" smtClean="0"/>
              <a:pPr>
                <a:defRPr/>
              </a:pPr>
              <a:t>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xmlns="" val="31129368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4F37C-F487-481E-9577-88E61D4D2AB2}" type="datetimeFigureOut">
              <a:rPr lang="sv-SE" smtClean="0"/>
              <a:pPr/>
              <a:t>2012-05-17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3B315-8083-4037-BEB0-75AA6FC5C3C5}" type="slidenum">
              <a:rPr lang="sv-SE" smtClean="0"/>
              <a:pPr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xmlns="" val="2224945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4F37C-F487-481E-9577-88E61D4D2AB2}" type="datetimeFigureOut">
              <a:rPr lang="sv-SE" smtClean="0"/>
              <a:pPr/>
              <a:t>2012-05-17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3B315-8083-4037-BEB0-75AA6FC5C3C5}" type="slidenum">
              <a:rPr lang="sv-SE" smtClean="0"/>
              <a:pPr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xmlns="" val="40835453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4F37C-F487-481E-9577-88E61D4D2AB2}" type="datetimeFigureOut">
              <a:rPr lang="sv-SE" smtClean="0"/>
              <a:pPr/>
              <a:t>2012-05-17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3B315-8083-4037-BEB0-75AA6FC5C3C5}" type="slidenum">
              <a:rPr lang="sv-SE" smtClean="0"/>
              <a:pPr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xmlns="" val="2896321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4F37C-F487-481E-9577-88E61D4D2AB2}" type="datetimeFigureOut">
              <a:rPr lang="sv-SE" smtClean="0"/>
              <a:pPr/>
              <a:t>2012-05-17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3B315-8083-4037-BEB0-75AA6FC5C3C5}" type="slidenum">
              <a:rPr lang="sv-SE" smtClean="0"/>
              <a:pPr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xmlns="" val="63149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4F37C-F487-481E-9577-88E61D4D2AB2}" type="datetimeFigureOut">
              <a:rPr lang="sv-SE" smtClean="0"/>
              <a:pPr/>
              <a:t>2012-05-17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3B315-8083-4037-BEB0-75AA6FC5C3C5}" type="slidenum">
              <a:rPr lang="sv-SE" smtClean="0"/>
              <a:pPr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xmlns="" val="40063020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4F37C-F487-481E-9577-88E61D4D2AB2}" type="datetimeFigureOut">
              <a:rPr lang="sv-SE" smtClean="0"/>
              <a:pPr/>
              <a:t>2012-05-17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3B315-8083-4037-BEB0-75AA6FC5C3C5}" type="slidenum">
              <a:rPr lang="sv-SE" smtClean="0"/>
              <a:pPr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xmlns="" val="17648337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4F37C-F487-481E-9577-88E61D4D2AB2}" type="datetimeFigureOut">
              <a:rPr lang="sv-SE" smtClean="0"/>
              <a:pPr/>
              <a:t>2012-05-17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3B315-8083-4037-BEB0-75AA6FC5C3C5}" type="slidenum">
              <a:rPr lang="sv-SE" smtClean="0"/>
              <a:pPr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xmlns="" val="1902741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4F37C-F487-481E-9577-88E61D4D2AB2}" type="datetimeFigureOut">
              <a:rPr lang="sv-SE" smtClean="0"/>
              <a:pPr/>
              <a:t>2012-05-17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3B315-8083-4037-BEB0-75AA6FC5C3C5}" type="slidenum">
              <a:rPr lang="sv-SE" smtClean="0"/>
              <a:pPr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xmlns="" val="16315310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4F37C-F487-481E-9577-88E61D4D2AB2}" type="datetimeFigureOut">
              <a:rPr lang="sv-SE" smtClean="0"/>
              <a:pPr/>
              <a:t>2012-05-17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3B315-8083-4037-BEB0-75AA6FC5C3C5}" type="slidenum">
              <a:rPr lang="sv-SE" smtClean="0"/>
              <a:pPr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xmlns="" val="38552973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4F37C-F487-481E-9577-88E61D4D2AB2}" type="datetimeFigureOut">
              <a:rPr lang="sv-SE" smtClean="0"/>
              <a:pPr/>
              <a:t>2012-05-17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3B315-8083-4037-BEB0-75AA6FC5C3C5}" type="slidenum">
              <a:rPr lang="sv-SE" smtClean="0"/>
              <a:pPr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xmlns="" val="18272114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4F37C-F487-481E-9577-88E61D4D2AB2}" type="datetimeFigureOut">
              <a:rPr lang="sv-SE" smtClean="0"/>
              <a:pPr/>
              <a:t>2012-05-17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3B315-8083-4037-BEB0-75AA6FC5C3C5}" type="slidenum">
              <a:rPr lang="sv-SE" smtClean="0"/>
              <a:pPr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xmlns="" val="591886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A4F37C-F487-481E-9577-88E61D4D2AB2}" type="datetimeFigureOut">
              <a:rPr lang="sv-SE" smtClean="0"/>
              <a:pPr/>
              <a:t>2012-05-17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F3B315-8083-4037-BEB0-75AA6FC5C3C5}" type="slidenum">
              <a:rPr lang="sv-SE" smtClean="0"/>
              <a:pPr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xmlns="" val="1569420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roy.jaan@sjofartsverket.se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hyperlink" Target="http://www.sjofartsverket.se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image" Target="../media/image7.jpeg"/><Relationship Id="rId7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v-SE"/>
          </a:p>
        </p:txBody>
      </p:sp>
      <p:pic>
        <p:nvPicPr>
          <p:cNvPr id="1027" name="Picture 3" descr="C:\Users\magsun01\AppData\Local\Microsoft\Windows\Temporary Internet Files\Content.Outlook\MPTLERQN\Winmos_startsida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78375" y="1"/>
            <a:ext cx="9746919" cy="6890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ruta 3"/>
          <p:cNvSpPr txBox="1"/>
          <p:nvPr/>
        </p:nvSpPr>
        <p:spPr>
          <a:xfrm>
            <a:off x="2128186" y="5661248"/>
            <a:ext cx="518011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sz="2800" dirty="0" smtClean="0">
                <a:latin typeface="Arial" pitchFamily="34" charset="0"/>
                <a:cs typeface="Arial" pitchFamily="34" charset="0"/>
              </a:rPr>
              <a:t>Project Presentation</a:t>
            </a:r>
          </a:p>
          <a:p>
            <a:pPr algn="ctr"/>
            <a:r>
              <a:rPr lang="sv-SE" sz="2400" dirty="0" err="1" smtClean="0">
                <a:latin typeface="Arial" pitchFamily="34" charset="0"/>
                <a:cs typeface="Arial" pitchFamily="34" charset="0"/>
              </a:rPr>
              <a:t>Helsinki</a:t>
            </a:r>
            <a:r>
              <a:rPr lang="sv-SE" sz="2400" dirty="0" smtClean="0">
                <a:latin typeface="Arial" pitchFamily="34" charset="0"/>
                <a:cs typeface="Arial" pitchFamily="34" charset="0"/>
              </a:rPr>
              <a:t>, 14 May 2012</a:t>
            </a:r>
            <a:endParaRPr lang="sv-SE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8621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objekt 5"/>
          <p:cNvPicPr/>
          <p:nvPr/>
        </p:nvPicPr>
        <p:blipFill rotWithShape="1">
          <a:blip r:embed="rId2" cstate="email"/>
          <a:srcRect/>
          <a:stretch/>
        </p:blipFill>
        <p:spPr bwMode="auto">
          <a:xfrm>
            <a:off x="1043608" y="2427989"/>
            <a:ext cx="7056784" cy="386455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4" name="textruta 3"/>
          <p:cNvSpPr txBox="1"/>
          <p:nvPr/>
        </p:nvSpPr>
        <p:spPr>
          <a:xfrm>
            <a:off x="683568" y="291715"/>
            <a:ext cx="777375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 smtClean="0"/>
              <a:t>Activity 6</a:t>
            </a:r>
          </a:p>
          <a:p>
            <a:pPr algn="ctr"/>
            <a:r>
              <a:rPr lang="en-GB" sz="4400" dirty="0" smtClean="0"/>
              <a:t>Human resources and </a:t>
            </a:r>
          </a:p>
          <a:p>
            <a:pPr algn="ctr"/>
            <a:r>
              <a:rPr lang="en-GB" sz="4400" dirty="0"/>
              <a:t>t</a:t>
            </a:r>
            <a:r>
              <a:rPr lang="en-GB" sz="4400" dirty="0" smtClean="0"/>
              <a:t>raining facilities</a:t>
            </a:r>
            <a:endParaRPr lang="en-GB" sz="4400" dirty="0"/>
          </a:p>
        </p:txBody>
      </p:sp>
      <p:pic>
        <p:nvPicPr>
          <p:cNvPr id="5" name="Picture 2" descr="C:\Users\magsun01\AppData\Local\Microsoft\Windows\Temporary Internet Files\Content.Outlook\MPTLERQN\Logo_Winmos with text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18" y="188640"/>
            <a:ext cx="2674232" cy="6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magsun01\AppData\Local\Microsoft\Windows\Temporary Internet Files\Content.Outlook\MPTLERQN\Winmos_footer stripe1 (2)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316520"/>
            <a:ext cx="9144000" cy="537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87242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521452"/>
            <a:ext cx="8229600" cy="1143000"/>
          </a:xfrm>
        </p:spPr>
        <p:txBody>
          <a:bodyPr/>
          <a:lstStyle/>
          <a:p>
            <a:r>
              <a:rPr lang="sv-SE" dirty="0" smtClean="0"/>
              <a:t>WINMOS – Basic </a:t>
            </a:r>
            <a:r>
              <a:rPr lang="sv-SE" dirty="0" err="1" smtClean="0"/>
              <a:t>facts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993307"/>
          </a:xfrm>
        </p:spPr>
        <p:txBody>
          <a:bodyPr/>
          <a:lstStyle/>
          <a:p>
            <a:r>
              <a:rPr lang="sv-SE" dirty="0" err="1" smtClean="0"/>
              <a:t>Impl</a:t>
            </a:r>
            <a:r>
              <a:rPr lang="sv-SE" dirty="0" smtClean="0"/>
              <a:t>. </a:t>
            </a:r>
            <a:r>
              <a:rPr lang="sv-SE" dirty="0" err="1" smtClean="0"/>
              <a:t>countries</a:t>
            </a:r>
            <a:r>
              <a:rPr lang="sv-SE" dirty="0" smtClean="0"/>
              <a:t>: Estonia, Finland and Sweden</a:t>
            </a:r>
          </a:p>
          <a:p>
            <a:r>
              <a:rPr lang="sv-SE" dirty="0" err="1" smtClean="0"/>
              <a:t>Russia</a:t>
            </a:r>
            <a:r>
              <a:rPr lang="sv-SE" dirty="0" smtClean="0"/>
              <a:t> potential partner (has </a:t>
            </a:r>
            <a:r>
              <a:rPr lang="sv-SE" dirty="0" err="1" smtClean="0"/>
              <a:t>been</a:t>
            </a:r>
            <a:r>
              <a:rPr lang="sv-SE" dirty="0" smtClean="0"/>
              <a:t> </a:t>
            </a:r>
            <a:r>
              <a:rPr lang="sv-SE" dirty="0" err="1" smtClean="0"/>
              <a:t>invited</a:t>
            </a:r>
            <a:r>
              <a:rPr lang="sv-SE" smtClean="0"/>
              <a:t>)</a:t>
            </a:r>
            <a:endParaRPr lang="sv-SE" dirty="0" smtClean="0"/>
          </a:p>
          <a:p>
            <a:r>
              <a:rPr lang="sv-SE" dirty="0" smtClean="0"/>
              <a:t>SMA </a:t>
            </a:r>
            <a:r>
              <a:rPr lang="sv-SE" dirty="0" err="1" smtClean="0"/>
              <a:t>Lead</a:t>
            </a:r>
            <a:r>
              <a:rPr lang="sv-SE" dirty="0" smtClean="0"/>
              <a:t> Partner</a:t>
            </a:r>
          </a:p>
          <a:p>
            <a:r>
              <a:rPr lang="sv-SE" dirty="0" smtClean="0"/>
              <a:t>Implementation Period: 2012-2014</a:t>
            </a:r>
          </a:p>
          <a:p>
            <a:r>
              <a:rPr lang="sv-SE" dirty="0" smtClean="0"/>
              <a:t>Budget: </a:t>
            </a:r>
            <a:r>
              <a:rPr lang="sv-SE" dirty="0" err="1" smtClean="0"/>
              <a:t>appr</a:t>
            </a:r>
            <a:r>
              <a:rPr lang="sv-SE" dirty="0" smtClean="0"/>
              <a:t>. 15 mill. Euros</a:t>
            </a:r>
          </a:p>
          <a:p>
            <a:r>
              <a:rPr lang="sv-SE" dirty="0" smtClean="0"/>
              <a:t>EU </a:t>
            </a:r>
            <a:r>
              <a:rPr lang="sv-SE" dirty="0" err="1" smtClean="0"/>
              <a:t>application</a:t>
            </a:r>
            <a:r>
              <a:rPr lang="sv-SE" dirty="0" smtClean="0"/>
              <a:t> </a:t>
            </a:r>
            <a:r>
              <a:rPr lang="sv-SE" dirty="0" err="1" smtClean="0"/>
              <a:t>to</a:t>
            </a:r>
            <a:r>
              <a:rPr lang="sv-SE" dirty="0" smtClean="0"/>
              <a:t> be </a:t>
            </a:r>
            <a:r>
              <a:rPr lang="sv-SE" dirty="0" err="1" smtClean="0"/>
              <a:t>submitted</a:t>
            </a:r>
            <a:r>
              <a:rPr lang="sv-SE" dirty="0" smtClean="0"/>
              <a:t> in 2012</a:t>
            </a:r>
            <a:endParaRPr lang="sv-SE" dirty="0"/>
          </a:p>
        </p:txBody>
      </p:sp>
      <p:pic>
        <p:nvPicPr>
          <p:cNvPr id="4" name="Picture 2" descr="C:\Users\magsun01\AppData\Local\Microsoft\Windows\Temporary Internet Files\Content.Outlook\MPTLERQN\Logo_Winmos with text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18" y="188640"/>
            <a:ext cx="2674232" cy="6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magsun01\AppData\Local\Microsoft\Windows\Temporary Internet Files\Content.Outlook\MPTLERQN\Winmos_footer stripe1 (2)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316520"/>
            <a:ext cx="9144000" cy="537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39354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I:\BILDER\Blandat\0882b38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0" y="830906"/>
            <a:ext cx="9144000" cy="5485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132856"/>
            <a:ext cx="8229600" cy="3888432"/>
          </a:xfrm>
        </p:spPr>
        <p:txBody>
          <a:bodyPr>
            <a:normAutofit fontScale="90000"/>
          </a:bodyPr>
          <a:lstStyle/>
          <a:p>
            <a:r>
              <a:rPr lang="sv-SE" sz="5400" dirty="0" smtClean="0"/>
              <a:t>ICE IS NICE!</a:t>
            </a:r>
            <a:r>
              <a:rPr lang="sv-SE" dirty="0" smtClean="0"/>
              <a:t/>
            </a:r>
            <a:br>
              <a:rPr lang="sv-SE" dirty="0" smtClean="0"/>
            </a:br>
            <a:r>
              <a:rPr lang="sv-SE" dirty="0"/>
              <a:t/>
            </a:r>
            <a:br>
              <a:rPr lang="sv-SE" dirty="0"/>
            </a:br>
            <a:r>
              <a:rPr lang="sv-SE" sz="3200" dirty="0" smtClean="0"/>
              <a:t>Roy Jaan</a:t>
            </a:r>
            <a:r>
              <a:rPr lang="sv-SE" sz="2400" dirty="0" smtClean="0"/>
              <a:t/>
            </a:r>
            <a:br>
              <a:rPr lang="sv-SE" sz="2400" dirty="0" smtClean="0"/>
            </a:br>
            <a:r>
              <a:rPr lang="sv-SE" sz="2400" dirty="0" smtClean="0"/>
              <a:t>Swedish </a:t>
            </a:r>
            <a:r>
              <a:rPr lang="sv-SE" sz="2400" dirty="0" err="1" smtClean="0"/>
              <a:t>Maritime</a:t>
            </a:r>
            <a:r>
              <a:rPr lang="sv-SE" sz="2400" dirty="0" smtClean="0"/>
              <a:t> Administration</a:t>
            </a:r>
            <a:br>
              <a:rPr lang="sv-SE" sz="2400" dirty="0" smtClean="0"/>
            </a:br>
            <a:r>
              <a:rPr lang="sv-SE" sz="2400" dirty="0" smtClean="0"/>
              <a:t>+46 10 478 47 81</a:t>
            </a:r>
            <a:br>
              <a:rPr lang="sv-SE" sz="2400" dirty="0" smtClean="0"/>
            </a:br>
            <a:r>
              <a:rPr lang="sv-SE" sz="2400" dirty="0" smtClean="0">
                <a:hlinkClick r:id="rId3"/>
              </a:rPr>
              <a:t>roy.jaan@sjofartsverket.se</a:t>
            </a:r>
            <a:r>
              <a:rPr lang="sv-SE" sz="2400" dirty="0" smtClean="0"/>
              <a:t/>
            </a:r>
            <a:br>
              <a:rPr lang="sv-SE" sz="2400" dirty="0" smtClean="0"/>
            </a:br>
            <a:r>
              <a:rPr lang="sv-SE" sz="2400" dirty="0" smtClean="0">
                <a:hlinkClick r:id="rId4"/>
              </a:rPr>
              <a:t>www.sjofartsverket.se</a:t>
            </a:r>
            <a:r>
              <a:rPr lang="sv-SE" sz="2400" dirty="0" smtClean="0"/>
              <a:t/>
            </a:r>
            <a:br>
              <a:rPr lang="sv-SE" sz="2400" dirty="0" smtClean="0"/>
            </a:br>
            <a:endParaRPr lang="sv-SE" dirty="0"/>
          </a:p>
        </p:txBody>
      </p:sp>
      <p:pic>
        <p:nvPicPr>
          <p:cNvPr id="4" name="Picture 2" descr="C:\Users\magsun01\AppData\Local\Microsoft\Windows\Temporary Internet Files\Content.Outlook\MPTLERQN\Logo_Winmos with text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18" y="188640"/>
            <a:ext cx="2674232" cy="6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magsun01\AppData\Local\Microsoft\Windows\Temporary Internet Files\Content.Outlook\MPTLERQN\Winmos_footer stripe1 (2)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316520"/>
            <a:ext cx="9144000" cy="537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70822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864096"/>
          </a:xfrm>
        </p:spPr>
        <p:txBody>
          <a:bodyPr/>
          <a:lstStyle/>
          <a:p>
            <a:pPr algn="ctr"/>
            <a:r>
              <a:rPr lang="en-GB" dirty="0" smtClean="0"/>
              <a:t>Project Rationale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28800"/>
            <a:ext cx="8686800" cy="4536504"/>
          </a:xfrm>
        </p:spPr>
        <p:txBody>
          <a:bodyPr>
            <a:noAutofit/>
          </a:bodyPr>
          <a:lstStyle/>
          <a:p>
            <a:r>
              <a:rPr lang="en-GB" sz="2800" dirty="0" smtClean="0"/>
              <a:t>All-year-around navigation is a pre-requisite for the development of the Baltic Sea region </a:t>
            </a:r>
          </a:p>
          <a:p>
            <a:r>
              <a:rPr lang="en-GB" sz="2800" dirty="0" smtClean="0"/>
              <a:t>There are a number of challenges within the area of winter navigation that are to be addressed </a:t>
            </a:r>
          </a:p>
          <a:p>
            <a:r>
              <a:rPr lang="en-GB" sz="2800" dirty="0" smtClean="0"/>
              <a:t>The Baltic Sea countries have a long tradition of close and fruitful cooperation in the area of winter navigation</a:t>
            </a:r>
          </a:p>
          <a:p>
            <a:r>
              <a:rPr lang="en-US" sz="2800" dirty="0" smtClean="0"/>
              <a:t>Winter navigation is included in priority areas 11 and 13 of the Baltic Sea Strategy</a:t>
            </a:r>
          </a:p>
          <a:p>
            <a:r>
              <a:rPr lang="en-US" sz="2800" dirty="0" smtClean="0"/>
              <a:t>The Motorways of the Sea concept addresses the issue of winter navigation and icebreaking </a:t>
            </a:r>
            <a:endParaRPr lang="en-GB" sz="2000" dirty="0"/>
          </a:p>
        </p:txBody>
      </p:sp>
      <p:pic>
        <p:nvPicPr>
          <p:cNvPr id="4" name="Picture 2" descr="C:\Users\magsun01\AppData\Local\Microsoft\Windows\Temporary Internet Files\Content.Outlook\MPTLERQN\Logo_Winmos with text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18" y="188640"/>
            <a:ext cx="2674232" cy="6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magsun01\AppData\Local\Microsoft\Windows\Temporary Internet Files\Content.Outlook\MPTLERQN\Winmos_footer stripe1 (2)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316520"/>
            <a:ext cx="9144000" cy="537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10803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04419"/>
            <a:ext cx="8229600" cy="1143000"/>
          </a:xfrm>
        </p:spPr>
        <p:txBody>
          <a:bodyPr/>
          <a:lstStyle/>
          <a:p>
            <a:r>
              <a:rPr lang="sv-SE" dirty="0" smtClean="0"/>
              <a:t>TEN-T and </a:t>
            </a:r>
            <a:r>
              <a:rPr lang="sv-SE" dirty="0" err="1" smtClean="0"/>
              <a:t>Motorways</a:t>
            </a:r>
            <a:r>
              <a:rPr lang="sv-SE" dirty="0" smtClean="0"/>
              <a:t> </a:t>
            </a:r>
            <a:r>
              <a:rPr lang="sv-SE" dirty="0" err="1" smtClean="0"/>
              <a:t>of</a:t>
            </a:r>
            <a:r>
              <a:rPr lang="sv-SE" dirty="0" smtClean="0"/>
              <a:t> the Sea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309939"/>
          </a:xfrm>
        </p:spPr>
        <p:txBody>
          <a:bodyPr>
            <a:normAutofit/>
          </a:bodyPr>
          <a:lstStyle/>
          <a:p>
            <a:r>
              <a:rPr lang="en-US" sz="2800" dirty="0"/>
              <a:t>The Motorways of the Sea (</a:t>
            </a:r>
            <a:r>
              <a:rPr lang="en-US" sz="2800" dirty="0" err="1"/>
              <a:t>MoS</a:t>
            </a:r>
            <a:r>
              <a:rPr lang="en-US" sz="2800" dirty="0"/>
              <a:t>) </a:t>
            </a:r>
            <a:r>
              <a:rPr lang="en-US" sz="2800" dirty="0" smtClean="0"/>
              <a:t>can </a:t>
            </a:r>
            <a:r>
              <a:rPr lang="en-US" sz="2800" dirty="0"/>
              <a:t>be seen as the maritime dimension of </a:t>
            </a:r>
            <a:r>
              <a:rPr lang="en-US" sz="2800" dirty="0" smtClean="0"/>
              <a:t>the TEN-T</a:t>
            </a:r>
          </a:p>
          <a:p>
            <a:r>
              <a:rPr lang="en-US" sz="2800" dirty="0" smtClean="0"/>
              <a:t>The </a:t>
            </a:r>
            <a:r>
              <a:rPr lang="en-US" sz="2800" dirty="0"/>
              <a:t>main emphasis is on cohesion and accessibility. </a:t>
            </a:r>
            <a:endParaRPr lang="en-US" sz="2800" dirty="0" smtClean="0"/>
          </a:p>
          <a:p>
            <a:r>
              <a:rPr lang="en-US" sz="2800" dirty="0" smtClean="0"/>
              <a:t>Focus on horizontal </a:t>
            </a:r>
            <a:r>
              <a:rPr lang="en-US" sz="2800" dirty="0"/>
              <a:t>projects </a:t>
            </a:r>
            <a:r>
              <a:rPr lang="en-US" sz="2800" dirty="0" smtClean="0"/>
              <a:t>of wider benefit</a:t>
            </a:r>
          </a:p>
          <a:p>
            <a:r>
              <a:rPr lang="en-US" sz="2800" dirty="0" smtClean="0"/>
              <a:t>Minimum two member states must apply jointly</a:t>
            </a:r>
            <a:endParaRPr lang="en-GB" sz="2800" dirty="0"/>
          </a:p>
          <a:p>
            <a:r>
              <a:rPr lang="en-US" sz="2800" dirty="0" smtClean="0"/>
              <a:t>EU co-financing rates: 20% </a:t>
            </a:r>
            <a:r>
              <a:rPr lang="en-US" sz="2800" dirty="0"/>
              <a:t>for </a:t>
            </a:r>
            <a:r>
              <a:rPr lang="en-US" sz="2800" dirty="0" smtClean="0"/>
              <a:t>investments and 50% </a:t>
            </a:r>
            <a:r>
              <a:rPr lang="en-US" sz="2800" dirty="0"/>
              <a:t>for studies and pilot projects </a:t>
            </a:r>
            <a:endParaRPr lang="en-US" sz="2800" dirty="0" smtClean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2" descr="C:\Users\magsun01\AppData\Local\Microsoft\Windows\Temporary Internet Files\Content.Outlook\MPTLERQN\Logo_Winmos with text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18" y="188640"/>
            <a:ext cx="2674232" cy="6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magsun01\AppData\Local\Microsoft\Windows\Temporary Internet Files\Content.Outlook\MPTLERQN\Winmos_footer stripe1 (2)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316520"/>
            <a:ext cx="9144000" cy="537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9435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755576" y="980728"/>
            <a:ext cx="7488609" cy="720725"/>
          </a:xfrm>
        </p:spPr>
        <p:txBody>
          <a:bodyPr>
            <a:normAutofit fontScale="90000"/>
          </a:bodyPr>
          <a:lstStyle/>
          <a:p>
            <a:r>
              <a:rPr lang="sv-SE" dirty="0" smtClean="0">
                <a:cs typeface="Arial" charset="0"/>
              </a:rPr>
              <a:t>WINMOS </a:t>
            </a:r>
            <a:r>
              <a:rPr lang="sv-SE" dirty="0" err="1" smtClean="0">
                <a:cs typeface="Arial" charset="0"/>
              </a:rPr>
              <a:t>consists</a:t>
            </a:r>
            <a:r>
              <a:rPr lang="sv-SE" dirty="0" smtClean="0">
                <a:cs typeface="Arial" charset="0"/>
              </a:rPr>
              <a:t> </a:t>
            </a:r>
            <a:r>
              <a:rPr lang="sv-SE" dirty="0" err="1" smtClean="0">
                <a:cs typeface="Arial" charset="0"/>
              </a:rPr>
              <a:t>of</a:t>
            </a:r>
            <a:r>
              <a:rPr lang="sv-SE" dirty="0" smtClean="0">
                <a:cs typeface="Arial" charset="0"/>
              </a:rPr>
              <a:t> 6 </a:t>
            </a:r>
            <a:r>
              <a:rPr lang="sv-SE" dirty="0" err="1" smtClean="0">
                <a:cs typeface="Arial" charset="0"/>
              </a:rPr>
              <a:t>activities</a:t>
            </a:r>
            <a:r>
              <a:rPr lang="sv-SE" sz="1600" b="1" dirty="0" smtClean="0">
                <a:latin typeface="Arial" charset="0"/>
                <a:cs typeface="Arial" charset="0"/>
              </a:rPr>
              <a:t/>
            </a:r>
            <a:br>
              <a:rPr lang="sv-SE" sz="1600" b="1" dirty="0" smtClean="0">
                <a:latin typeface="Arial" charset="0"/>
                <a:cs typeface="Arial" charset="0"/>
              </a:rPr>
            </a:br>
            <a:endParaRPr lang="sv-SE" sz="1600" dirty="0" smtClean="0">
              <a:latin typeface="Arial" charset="0"/>
              <a:cs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7" y="1844675"/>
            <a:ext cx="8064574" cy="4137025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Technical </a:t>
            </a:r>
            <a:r>
              <a:rPr lang="en-US" sz="2800" dirty="0"/>
              <a:t>upgrading and life extension of the icebreakers (ATLE/UHRO class)</a:t>
            </a:r>
            <a:endParaRPr lang="sv-SE" sz="2800" dirty="0"/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Improvement </a:t>
            </a:r>
            <a:r>
              <a:rPr lang="en-US" sz="2800" dirty="0"/>
              <a:t>of Environmental </a:t>
            </a:r>
            <a:r>
              <a:rPr lang="en-US" sz="2800" dirty="0" smtClean="0"/>
              <a:t>performance</a:t>
            </a:r>
            <a:endParaRPr lang="sv-SE" sz="2800" dirty="0"/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Study </a:t>
            </a:r>
            <a:r>
              <a:rPr lang="en-US" sz="2800" dirty="0"/>
              <a:t>on future demand for icebreaking capacity</a:t>
            </a:r>
            <a:endParaRPr lang="sv-SE" sz="2800" dirty="0"/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Concept </a:t>
            </a:r>
            <a:r>
              <a:rPr lang="en-US" sz="2800" dirty="0"/>
              <a:t>study on next generation icebreaker </a:t>
            </a:r>
            <a:endParaRPr lang="sv-SE" sz="2800" dirty="0"/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Deployment </a:t>
            </a:r>
            <a:r>
              <a:rPr lang="en-US" sz="2800" dirty="0"/>
              <a:t>of next generation IB-Net</a:t>
            </a:r>
            <a:endParaRPr lang="sv-SE" sz="2800" dirty="0"/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Human </a:t>
            </a:r>
            <a:r>
              <a:rPr lang="en-US" sz="2800" dirty="0"/>
              <a:t>element and training </a:t>
            </a:r>
            <a:r>
              <a:rPr lang="en-US" sz="2800" dirty="0" smtClean="0"/>
              <a:t>facilities</a:t>
            </a:r>
            <a:endParaRPr lang="sv-SE" sz="2800" dirty="0"/>
          </a:p>
          <a:p>
            <a:pPr marL="0" indent="0">
              <a:lnSpc>
                <a:spcPts val="2638"/>
              </a:lnSpc>
              <a:spcBef>
                <a:spcPts val="25"/>
              </a:spcBef>
              <a:spcAft>
                <a:spcPts val="1200"/>
              </a:spcAft>
              <a:buNone/>
            </a:pPr>
            <a:endParaRPr lang="sv-SE" sz="2200" dirty="0" smtClean="0">
              <a:latin typeface="Arial" charset="0"/>
              <a:cs typeface="Arial" charset="0"/>
            </a:endParaRPr>
          </a:p>
          <a:p>
            <a:pPr>
              <a:buFont typeface="Arial" charset="0"/>
              <a:buNone/>
            </a:pPr>
            <a:endParaRPr lang="sv-SE" dirty="0" smtClean="0">
              <a:latin typeface="Arial" charset="0"/>
              <a:cs typeface="Arial" charset="0"/>
            </a:endParaRPr>
          </a:p>
        </p:txBody>
      </p:sp>
      <p:pic>
        <p:nvPicPr>
          <p:cNvPr id="4" name="Picture 2" descr="C:\Users\magsun01\AppData\Local\Microsoft\Windows\Temporary Internet Files\Content.Outlook\MPTLERQN\Logo_Winmos with text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18" y="188640"/>
            <a:ext cx="2674232" cy="6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magsun01\AppData\Local\Microsoft\Windows\Temporary Internet Files\Content.Outlook\MPTLERQN\Winmos_footer stripe1 (2)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316520"/>
            <a:ext cx="9144000" cy="537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867218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 flipV="1">
            <a:off x="1475656" y="836712"/>
            <a:ext cx="6779344" cy="513347"/>
          </a:xfrm>
        </p:spPr>
        <p:txBody>
          <a:bodyPr>
            <a:normAutofit fontScale="90000"/>
          </a:bodyPr>
          <a:lstStyle/>
          <a:p>
            <a:endParaRPr lang="sv-SE" dirty="0"/>
          </a:p>
        </p:txBody>
      </p:sp>
      <p:pic>
        <p:nvPicPr>
          <p:cNvPr id="1026" name="Picture 2" descr="C:\Users\royjaa01\Desktop\Gamla datorn\foto\Isbilder 2009\20090401134856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0" y="830906"/>
            <a:ext cx="9144000" cy="5485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ruta 3"/>
          <p:cNvSpPr txBox="1"/>
          <p:nvPr/>
        </p:nvSpPr>
        <p:spPr>
          <a:xfrm>
            <a:off x="395536" y="830906"/>
            <a:ext cx="82809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 smtClean="0">
                <a:solidFill>
                  <a:schemeClr val="bg1"/>
                </a:solidFill>
                <a:latin typeface="+mj-lt"/>
              </a:rPr>
              <a:t>Activity 1</a:t>
            </a:r>
            <a:br>
              <a:rPr lang="en-GB" sz="4400" dirty="0" smtClean="0">
                <a:solidFill>
                  <a:schemeClr val="bg1"/>
                </a:solidFill>
                <a:latin typeface="+mj-lt"/>
              </a:rPr>
            </a:br>
            <a:r>
              <a:rPr lang="en-GB" sz="4400" dirty="0" smtClean="0">
                <a:solidFill>
                  <a:schemeClr val="bg1"/>
                </a:solidFill>
                <a:latin typeface="+mj-lt"/>
              </a:rPr>
              <a:t>Upgrading of existing icebreakers</a:t>
            </a:r>
            <a:endParaRPr lang="en-GB" sz="4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5" name="Picture 2" descr="C:\Users\magsun01\AppData\Local\Microsoft\Windows\Temporary Internet Files\Content.Outlook\MPTLERQN\Logo_Winmos with text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18" y="188640"/>
            <a:ext cx="2674232" cy="6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magsun01\AppData\Local\Microsoft\Windows\Temporary Internet Files\Content.Outlook\MPTLERQN\Winmos_footer stripe1 (2)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316520"/>
            <a:ext cx="9144000" cy="537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63835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050" name="Picture 2" descr="C:\Users\royjaa01\Desktop\Gamla datorn\foto\Isbilder 2009\20090402154625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-22348" y="830906"/>
            <a:ext cx="9166348" cy="5485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ruta 3"/>
          <p:cNvSpPr txBox="1"/>
          <p:nvPr/>
        </p:nvSpPr>
        <p:spPr>
          <a:xfrm>
            <a:off x="399044" y="830906"/>
            <a:ext cx="820891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 smtClean="0">
                <a:latin typeface="+mj-lt"/>
              </a:rPr>
              <a:t>Activity 2</a:t>
            </a:r>
          </a:p>
          <a:p>
            <a:pPr algn="ctr"/>
            <a:r>
              <a:rPr lang="en-GB" sz="4400" dirty="0" smtClean="0">
                <a:latin typeface="+mj-lt"/>
              </a:rPr>
              <a:t>Pilot Project for improved environmental performance</a:t>
            </a:r>
          </a:p>
        </p:txBody>
      </p:sp>
      <p:sp>
        <p:nvSpPr>
          <p:cNvPr id="3" name="Oval Callout 2"/>
          <p:cNvSpPr/>
          <p:nvPr/>
        </p:nvSpPr>
        <p:spPr>
          <a:xfrm>
            <a:off x="3347864" y="2868675"/>
            <a:ext cx="1908212" cy="792088"/>
          </a:xfrm>
          <a:prstGeom prst="wedgeEllipseCallo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That icebreaker smells good !</a:t>
            </a:r>
            <a:endParaRPr lang="en-GB" sz="1600" dirty="0">
              <a:solidFill>
                <a:schemeClr val="tx1"/>
              </a:solidFill>
            </a:endParaRPr>
          </a:p>
        </p:txBody>
      </p:sp>
      <p:pic>
        <p:nvPicPr>
          <p:cNvPr id="6" name="Picture 2" descr="C:\Users\magsun01\AppData\Local\Microsoft\Windows\Temporary Internet Files\Content.Outlook\MPTLERQN\Logo_Winmos with text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18" y="188640"/>
            <a:ext cx="2674232" cy="6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magsun01\AppData\Local\Microsoft\Windows\Temporary Internet Files\Content.Outlook\MPTLERQN\Winmos_footer stripe1 (2)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316520"/>
            <a:ext cx="9144000" cy="537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937930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611560" y="5305138"/>
            <a:ext cx="8064895" cy="81753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GB" sz="2400" dirty="0" smtClean="0"/>
              <a:t>How will trade pattern, international regulations, size of vessels etc. effect the </a:t>
            </a:r>
            <a:r>
              <a:rPr lang="en-GB" sz="2400" dirty="0"/>
              <a:t>demand for icebreaking capacity in the future </a:t>
            </a:r>
            <a:r>
              <a:rPr lang="en-GB" sz="2400" dirty="0" smtClean="0"/>
              <a:t>?</a:t>
            </a:r>
            <a:endParaRPr lang="en-GB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052917" y="1484784"/>
            <a:ext cx="7069394" cy="3820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ruta 3"/>
          <p:cNvSpPr txBox="1"/>
          <p:nvPr/>
        </p:nvSpPr>
        <p:spPr>
          <a:xfrm>
            <a:off x="1232715" y="835061"/>
            <a:ext cx="676875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 smtClean="0"/>
              <a:t>Activity 3</a:t>
            </a:r>
          </a:p>
          <a:p>
            <a:pPr algn="ctr"/>
            <a:r>
              <a:rPr lang="en-GB" sz="4400" dirty="0" smtClean="0"/>
              <a:t>Study on future demand for Icebreaking capacity</a:t>
            </a:r>
            <a:endParaRPr lang="en-GB" sz="4400" dirty="0"/>
          </a:p>
        </p:txBody>
      </p:sp>
      <p:pic>
        <p:nvPicPr>
          <p:cNvPr id="6" name="Picture 2" descr="C:\Users\magsun01\AppData\Local\Microsoft\Windows\Temporary Internet Files\Content.Outlook\MPTLERQN\Logo_Winmos with text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18" y="188640"/>
            <a:ext cx="2674232" cy="6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magsun01\AppData\Local\Microsoft\Windows\Temporary Internet Files\Content.Outlook\MPTLERQN\Winmos_footer stripe1 (2)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316520"/>
            <a:ext cx="9144000" cy="537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6351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ruta 3"/>
          <p:cNvSpPr txBox="1"/>
          <p:nvPr/>
        </p:nvSpPr>
        <p:spPr>
          <a:xfrm>
            <a:off x="539552" y="404664"/>
            <a:ext cx="828092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 smtClean="0"/>
              <a:t>Activity 4</a:t>
            </a:r>
          </a:p>
          <a:p>
            <a:pPr algn="ctr"/>
            <a:r>
              <a:rPr lang="en-GB" sz="4400" dirty="0" smtClean="0"/>
              <a:t>Concept study on next generation Icebreaker for the Baltic </a:t>
            </a:r>
            <a:endParaRPr lang="en-GB" sz="4400" dirty="0"/>
          </a:p>
        </p:txBody>
      </p:sp>
      <p:grpSp>
        <p:nvGrpSpPr>
          <p:cNvPr id="3" name="Grupp 2"/>
          <p:cNvGrpSpPr/>
          <p:nvPr/>
        </p:nvGrpSpPr>
        <p:grpSpPr>
          <a:xfrm>
            <a:off x="1457610" y="2668005"/>
            <a:ext cx="6246738" cy="3721344"/>
            <a:chOff x="932357" y="1412776"/>
            <a:chExt cx="7312051" cy="5052285"/>
          </a:xfrm>
        </p:grpSpPr>
        <p:pic>
          <p:nvPicPr>
            <p:cNvPr id="4098" name="Picture 2" descr="http://t3.gstatic.com/images?q=tbn:ANd9GcRta8goZS211McEtI3KIV3FH51V1JMwgG2bGlRvD08dHLBiY7Ra0Q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6914" y="1412776"/>
              <a:ext cx="2684569" cy="18832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00" name="Picture 4" descr="http://t1.gstatic.com/images?q=tbn:ANd9GcSeLKeCuwMcwmoNQfcHvwZWEjIgRti66w7UPRVuWfKYj5H23lsw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8474" y="3840691"/>
              <a:ext cx="3160418" cy="21031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02" name="Picture 6" descr="http://t3.gstatic.com/images?q=tbn:ANd9GcQuLqCQYJQv4usOR4jqBSSC2askB9tNuOmPs1U8BHymcxnVGuup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1062" y="1412776"/>
              <a:ext cx="3051715" cy="1901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04" name="Picture 8" descr="http://1.bp.blogspot.com/-1u3agI-CLpM/TWQsTQ0fW7I/AAAAAAAAAJY/rZecZ6mKmSA/s1600/finsk-isbrytare_79309939.jp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76056" y="3881437"/>
              <a:ext cx="2948372" cy="20098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ruta 4"/>
            <p:cNvSpPr txBox="1"/>
            <p:nvPr/>
          </p:nvSpPr>
          <p:spPr>
            <a:xfrm>
              <a:off x="932357" y="3347253"/>
              <a:ext cx="3645514" cy="5014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/>
                <a:t>Icebreaker - Anchor handling</a:t>
              </a:r>
              <a:endParaRPr lang="en-GB" dirty="0"/>
            </a:p>
          </p:txBody>
        </p:sp>
        <p:sp>
          <p:nvSpPr>
            <p:cNvPr id="6" name="textruta 5"/>
            <p:cNvSpPr txBox="1"/>
            <p:nvPr/>
          </p:nvSpPr>
          <p:spPr>
            <a:xfrm>
              <a:off x="932358" y="5942496"/>
              <a:ext cx="3392649" cy="5014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/>
                <a:t>Icebreaker - Arctic research</a:t>
              </a:r>
              <a:endParaRPr lang="en-GB" dirty="0"/>
            </a:p>
          </p:txBody>
        </p:sp>
        <p:sp>
          <p:nvSpPr>
            <p:cNvPr id="7" name="textruta 6"/>
            <p:cNvSpPr txBox="1"/>
            <p:nvPr/>
          </p:nvSpPr>
          <p:spPr>
            <a:xfrm>
              <a:off x="5220072" y="3372180"/>
              <a:ext cx="2661412" cy="5014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/>
                <a:t>Icebreaker - Offshore</a:t>
              </a:r>
              <a:endParaRPr lang="en-GB" dirty="0"/>
            </a:p>
          </p:txBody>
        </p:sp>
        <p:sp>
          <p:nvSpPr>
            <p:cNvPr id="8" name="textruta 7"/>
            <p:cNvSpPr txBox="1"/>
            <p:nvPr/>
          </p:nvSpPr>
          <p:spPr>
            <a:xfrm>
              <a:off x="5220072" y="5963637"/>
              <a:ext cx="3024336" cy="5014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/>
                <a:t>Icebreaker - Pleasure</a:t>
              </a:r>
              <a:endParaRPr lang="en-GB" dirty="0"/>
            </a:p>
          </p:txBody>
        </p:sp>
      </p:grpSp>
      <p:pic>
        <p:nvPicPr>
          <p:cNvPr id="11" name="Picture 2" descr="C:\Users\magsun01\AppData\Local\Microsoft\Windows\Temporary Internet Files\Content.Outlook\MPTLERQN\Logo_Winmos with text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18" y="188640"/>
            <a:ext cx="2674232" cy="6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magsun01\AppData\Local\Microsoft\Windows\Temporary Internet Files\Content.Outlook\MPTLERQN\Winmos_footer stripe1 (2)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316520"/>
            <a:ext cx="9144000" cy="537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436331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8660" y="1920545"/>
            <a:ext cx="6696744" cy="42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ruta 1"/>
          <p:cNvSpPr txBox="1"/>
          <p:nvPr/>
        </p:nvSpPr>
        <p:spPr>
          <a:xfrm>
            <a:off x="467544" y="404664"/>
            <a:ext cx="82809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 smtClean="0"/>
              <a:t>Activity 5</a:t>
            </a:r>
          </a:p>
          <a:p>
            <a:pPr algn="ctr"/>
            <a:r>
              <a:rPr lang="en-GB" sz="4400" dirty="0" smtClean="0"/>
              <a:t>Next Generation </a:t>
            </a:r>
            <a:r>
              <a:rPr lang="en-GB" sz="4400" dirty="0" err="1" smtClean="0"/>
              <a:t>IBNet</a:t>
            </a:r>
            <a:endParaRPr lang="en-GB" sz="4400" dirty="0"/>
          </a:p>
        </p:txBody>
      </p:sp>
      <p:pic>
        <p:nvPicPr>
          <p:cNvPr id="4" name="Picture 2" descr="C:\Users\magsun01\AppData\Local\Microsoft\Windows\Temporary Internet Files\Content.Outlook\MPTLERQN\Logo_Winmos with text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18" y="188640"/>
            <a:ext cx="2674232" cy="6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magsun01\AppData\Local\Microsoft\Windows\Temporary Internet Files\Content.Outlook\MPTLERQN\Winmos_footer stripe1 (2)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316520"/>
            <a:ext cx="9144000" cy="537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028536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329</Words>
  <Application>Microsoft Office PowerPoint</Application>
  <PresentationFormat>Skærmshow (4:3)</PresentationFormat>
  <Paragraphs>51</Paragraphs>
  <Slides>12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12</vt:i4>
      </vt:variant>
    </vt:vector>
  </HeadingPairs>
  <TitlesOfParts>
    <vt:vector size="13" baseType="lpstr">
      <vt:lpstr>Office-tema</vt:lpstr>
      <vt:lpstr>Dias nummer 1</vt:lpstr>
      <vt:lpstr>Project Rationale</vt:lpstr>
      <vt:lpstr>TEN-T and Motorways of the Sea</vt:lpstr>
      <vt:lpstr>WINMOS consists of 6 activities </vt:lpstr>
      <vt:lpstr>Dias nummer 5</vt:lpstr>
      <vt:lpstr>Dias nummer 6</vt:lpstr>
      <vt:lpstr>Dias nummer 7</vt:lpstr>
      <vt:lpstr>Dias nummer 8</vt:lpstr>
      <vt:lpstr>Dias nummer 9</vt:lpstr>
      <vt:lpstr>Dias nummer 10</vt:lpstr>
      <vt:lpstr>WINMOS – Basic facts</vt:lpstr>
      <vt:lpstr>ICE IS NICE!  Roy Jaan Swedish Maritime Administration +46 10 478 47 81 roy.jaan@sjofartsverket.se www.sjofartsverket.se </vt:lpstr>
    </vt:vector>
  </TitlesOfParts>
  <Company>Sjöfartsverket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Sundström, Magnus</dc:creator>
  <cp:lastModifiedBy>Bjarke W. Bøtcher</cp:lastModifiedBy>
  <cp:revision>12</cp:revision>
  <dcterms:created xsi:type="dcterms:W3CDTF">2012-05-07T10:38:52Z</dcterms:created>
  <dcterms:modified xsi:type="dcterms:W3CDTF">2012-05-17T14:01:17Z</dcterms:modified>
</cp:coreProperties>
</file>